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5" r:id="rId6"/>
    <p:sldId id="267" r:id="rId7"/>
    <p:sldId id="269" r:id="rId8"/>
    <p:sldId id="271" r:id="rId9"/>
    <p:sldId id="272" r:id="rId10"/>
    <p:sldId id="262" r:id="rId11"/>
    <p:sldId id="260" r:id="rId12"/>
    <p:sldId id="261" r:id="rId13"/>
    <p:sldId id="275" r:id="rId14"/>
    <p:sldId id="279" r:id="rId15"/>
    <p:sldId id="278" r:id="rId16"/>
    <p:sldId id="276" r:id="rId17"/>
    <p:sldId id="277" r:id="rId18"/>
    <p:sldId id="263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6E9CF-3A1A-42B1-A786-0C23DC6CD4A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CA4CC-3ECA-4987-B0F5-1C1D92222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A4CC-3ECA-4987-B0F5-1C1D922229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52767D-D79B-472C-A743-9D44D1A5A10D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BC9240-E46B-4685-B5B3-0C4ED41F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Heavily Aluminized Solid Rocket Propellant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Ruby Gomez (Presenter)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Gaines Gibson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5052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257800"/>
            <a:ext cx="161813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Mixing Procedures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029200" cy="4623816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Liquids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HTPB, DOA, CO, TP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aluminum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Vacuum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CB, FO, SC, C3O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Oxidizer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ammonium perchlorate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Curing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143L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Cast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Heat Treatment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24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Ruby gomez\Dropbox\SRM Research\Mixing\110311 75mm Mixing\DSC01071.JPG"/>
          <p:cNvPicPr>
            <a:picLocks noChangeAspect="1" noChangeArrowheads="1"/>
          </p:cNvPicPr>
          <p:nvPr/>
        </p:nvPicPr>
        <p:blipFill>
          <a:blip r:embed="rId3" cstate="print"/>
          <a:srcRect l="21875" r="9375"/>
          <a:stretch>
            <a:fillRect/>
          </a:stretch>
        </p:blipFill>
        <p:spPr bwMode="auto">
          <a:xfrm>
            <a:off x="5105400" y="1600200"/>
            <a:ext cx="1752600" cy="1911927"/>
          </a:xfrm>
          <a:prstGeom prst="rect">
            <a:avLst/>
          </a:prstGeom>
          <a:noFill/>
        </p:spPr>
      </p:pic>
      <p:pic>
        <p:nvPicPr>
          <p:cNvPr id="2051" name="Picture 3" descr="C:\Users\Ruby gomez\Dropbox\SRM Research\Mixing\110311 75mm Mixing\DSC0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343400"/>
            <a:ext cx="2590800" cy="1885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3581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Custom made Vacuum plate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Custom made Heat Box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Ruby gomez\Dropbox\SRM Research\Mixing\110311 75mm Mixing\DSC01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600200"/>
            <a:ext cx="213360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934200" y="3581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Kitchen Aid mixture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Raytheon Propellant Formulation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057400"/>
          <a:ext cx="8229600" cy="375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Order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Material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Purpose / Component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Percentage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Calculated Weight (lb)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HTPB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Binder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0.64425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Aluminum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Fuel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Plasticizer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HX-752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Bonding Agent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Tepanol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Bonding Agent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0.0375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Ammonium Perchlorate (AP)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Oxidizer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5.175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IPDI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Curative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0.04425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286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Daedalus Propellant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534400" cy="516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Original CrazyPants3 Formulation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CrazyPants3 Modification 1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CrazyPants3 Modification 2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Chemical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Ammonium Perchlorate (200 micron)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73.8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72.3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70.96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HTPB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13.9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13.65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Aluminum (325 mesh)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Dioctyl Adipate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3.55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3.48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3.41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Isonate 143L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1.84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1.77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 Oxide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0.55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0.529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Strontium Chromate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0.29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0.288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Black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0.196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0.192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Tepanol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0.196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0.192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Castor Oil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0.196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0.192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Copper Oxide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0.147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0.144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Silicon Oil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0.009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0.009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Mixing Difficulties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286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775191"/>
            <a:ext cx="8229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Tepanol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Ammonium production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Heavily Aluminize Propellant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Hardening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Ruby gomez\Dropbox\SRM Research\Mixing\110311 75mm Mixing\DSC01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67100"/>
            <a:ext cx="3200400" cy="2400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59552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Custom built casting rack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DSC010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27816" y="3388264"/>
            <a:ext cx="3201784" cy="24051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81600" y="586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Casted grain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Testing Equipment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286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943600" y="1700784"/>
            <a:ext cx="3124200" cy="462381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86200"/>
            <a:ext cx="6061374" cy="238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752600"/>
            <a:ext cx="594360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Testing Equipment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148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Acquisition (DAQ) model 718B – records pressure and thrust </a:t>
            </a:r>
            <a:r>
              <a:rPr lang="en-US" dirty="0" smtClean="0"/>
              <a:t>data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657600" cy="462381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Stand – custom built test stand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286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uby gomez\Desktop\Blackberry\pictures\IMG00362-20120226-1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45384"/>
            <a:ext cx="3276600" cy="2460100"/>
          </a:xfrm>
          <a:prstGeom prst="rect">
            <a:avLst/>
          </a:prstGeom>
          <a:noFill/>
        </p:spPr>
      </p:pic>
      <p:pic>
        <p:nvPicPr>
          <p:cNvPr id="8" name="Picture 7" descr="hmotortes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971800"/>
            <a:ext cx="2375126" cy="3418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943600" y="1700784"/>
            <a:ext cx="3124200" cy="462381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one failure analysis</a:t>
            </a:r>
          </a:p>
          <a:p>
            <a:pPr>
              <a:buFont typeface="Rockwell" pitchFamily="18" charset="0"/>
              <a:buChar char="—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Root cause analysis found failure due to nozzle throat area</a:t>
            </a:r>
          </a:p>
          <a:p>
            <a:pPr>
              <a:buFont typeface="Rockwell" pitchFamily="18" charset="0"/>
              <a:buChar char="—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Extremely aggressive propellant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burn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 </a:t>
            </a:r>
          </a:p>
          <a:p>
            <a:pPr>
              <a:buFont typeface="Rockwell" pitchFamily="18" charset="0"/>
              <a:buChar char="—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Original CP-3 Propellant</a:t>
            </a:r>
          </a:p>
          <a:p>
            <a:pPr>
              <a:buFont typeface="Rockwell" pitchFamily="18" charset="0"/>
              <a:buChar char="—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Result: Catastrophic over-pressurization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286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77230"/>
            <a:ext cx="3048000" cy="421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Two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two failure analysis </a:t>
            </a:r>
          </a:p>
          <a:p>
            <a:pPr>
              <a:buFont typeface="Rockwell" pitchFamily="18" charset="0"/>
              <a:buChar char="—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Root cause was extremely fast regression rate</a:t>
            </a:r>
          </a:p>
          <a:p>
            <a:pPr>
              <a:buFont typeface="Rockwell" pitchFamily="18" charset="0"/>
              <a:buChar char="—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Exact same hoop stress failure as first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Summary </a:t>
            </a:r>
          </a:p>
          <a:p>
            <a:pPr>
              <a:buFont typeface="Rockwell" pitchFamily="18" charset="0"/>
              <a:buChar char="—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7% CP-3 Propellant</a:t>
            </a:r>
          </a:p>
          <a:p>
            <a:pPr>
              <a:buFont typeface="Rockwell" pitchFamily="18" charset="0"/>
              <a:buChar char="—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Result: Catastrophic over-pressurization</a:t>
            </a:r>
          </a:p>
          <a:p>
            <a:pPr>
              <a:buFont typeface="Rockwell" pitchFamily="18" charset="0"/>
              <a:buChar char="—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60 lb thrust at operating pressure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286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3862"/>
            <a:ext cx="3963478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50" y="4161414"/>
            <a:ext cx="4095750" cy="215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Special Thanks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57400"/>
            <a:ext cx="3200554" cy="65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95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5486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Matt Summers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108512"/>
            <a:ext cx="2534354" cy="201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804509"/>
            <a:ext cx="3968634" cy="46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Daedalus Astronautics at ASU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 Purpose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Properties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Mixing Procedures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Testing Equipment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Testing Results and Analysis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286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Daedalus Astronautics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Student Organization at Arizona State University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Extensive Propulsion Experience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Community involvement 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 Purpose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develop a heavily aluminized solid rocket propellant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characterize the new propellant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“Characterize” in using rocket design equations, simulation, and empirical testing on the new solid propellant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test propellant on conventional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delavel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multi-grid nozzle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funded project                 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286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791200"/>
            <a:ext cx="3200400" cy="65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Properties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14600" y="1447800"/>
            <a:ext cx="4040188" cy="71535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Liquids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13716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HTPB (Hydroxyl-terminated-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polybutadiene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similar color to wax paper, highly viscous, and a binder (to bind the fuel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(aluminum) and oxidizer (ammonium perchlorate))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1143000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DOA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Dioctyl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Adipate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- light colored oil used as plasticizer (to reduce viscosity of propellant)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24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Ruby gomez\Desktop\Blackberry\pictures\IMG00468-20120410-1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19500"/>
            <a:ext cx="3810000" cy="2857500"/>
          </a:xfrm>
          <a:prstGeom prst="rect">
            <a:avLst/>
          </a:prstGeom>
          <a:noFill/>
        </p:spPr>
      </p:pic>
      <p:pic>
        <p:nvPicPr>
          <p:cNvPr id="2051" name="Picture 3" descr="C:\Users\Ruby gomez\Desktop\Blackberry\pictures\IMG00465-20120410-1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Properties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14600" y="1371600"/>
            <a:ext cx="4040188" cy="71535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Liquids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3048000" cy="1600200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Castor oil – very pale yellow liquid used to harden the grains, to prevent fractures and  increase the density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2971800" y="1905000"/>
            <a:ext cx="2895600" cy="2133600"/>
          </a:xfrm>
        </p:spPr>
        <p:txBody>
          <a:bodyPr/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Tepanol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is a very sticky substance used as a bonding agent to strengthen the bond between  the binder (HTPB) and oxidizer (ammonium perchlorate)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24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6019800" y="2068512"/>
            <a:ext cx="2895600" cy="143668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143L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is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curative which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starts the processing of hardening the solid propellant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Ruby gomez\Desktop\Blackberry\pictures\IMG00466-20120410-1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67908"/>
            <a:ext cx="2438400" cy="2485292"/>
          </a:xfrm>
          <a:prstGeom prst="rect">
            <a:avLst/>
          </a:prstGeom>
          <a:noFill/>
        </p:spPr>
      </p:pic>
      <p:pic>
        <p:nvPicPr>
          <p:cNvPr id="3075" name="Picture 3" descr="C:\Users\Ruby gomez\Desktop\Blackberry\pictures\IMG00470-20120410-1328.jpg"/>
          <p:cNvPicPr>
            <a:picLocks noChangeAspect="1" noChangeArrowheads="1"/>
          </p:cNvPicPr>
          <p:nvPr/>
        </p:nvPicPr>
        <p:blipFill>
          <a:blip r:embed="rId4" cstate="print"/>
          <a:srcRect l="7500" r="12500"/>
          <a:stretch>
            <a:fillRect/>
          </a:stretch>
        </p:blipFill>
        <p:spPr bwMode="auto">
          <a:xfrm>
            <a:off x="3200400" y="4038600"/>
            <a:ext cx="2682240" cy="2514600"/>
          </a:xfrm>
          <a:prstGeom prst="rect">
            <a:avLst/>
          </a:prstGeom>
          <a:noFill/>
        </p:spPr>
      </p:pic>
      <p:pic>
        <p:nvPicPr>
          <p:cNvPr id="3076" name="Picture 4" descr="C:\Users\Ruby gomez\Desktop\Blackberry\pictures\IMG00471-20120410-1328.jpg"/>
          <p:cNvPicPr>
            <a:picLocks noChangeAspect="1" noChangeArrowheads="1"/>
          </p:cNvPicPr>
          <p:nvPr/>
        </p:nvPicPr>
        <p:blipFill>
          <a:blip r:embed="rId5" cstate="print"/>
          <a:srcRect l="7143" r="26190"/>
          <a:stretch>
            <a:fillRect/>
          </a:stretch>
        </p:blipFill>
        <p:spPr bwMode="auto">
          <a:xfrm>
            <a:off x="6172200" y="3962400"/>
            <a:ext cx="2540002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Curing Agent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Properties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/>
          <a:lstStyle/>
          <a:p>
            <a:pPr algn="ctr"/>
            <a:r>
              <a:rPr lang="en-US" dirty="0" smtClean="0"/>
              <a:t>Fuel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838200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Aluminum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used as a fuel in powder form 325 mesh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Oxidizer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72000" y="1905000"/>
            <a:ext cx="4041775" cy="838200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Ammonium Perchlorate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– is the oxidizer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24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uby gomez\Desktop\Blackberry\pictures\IMG00459-20120410-1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3733800" cy="2800350"/>
          </a:xfrm>
          <a:prstGeom prst="rect">
            <a:avLst/>
          </a:prstGeom>
          <a:noFill/>
        </p:spPr>
      </p:pic>
      <p:pic>
        <p:nvPicPr>
          <p:cNvPr id="1027" name="Picture 3" descr="C:\Users\Ruby gomez\Desktop\Blackberry\pictures\IMG00463-20120410-1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1242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Properties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14600" y="1447800"/>
            <a:ext cx="4040188" cy="71535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1371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Carbon black – a dyeing agent , prevents the grains from breaking down due to the ultraviolet light released during combustion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1143000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Ferric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Iron III)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oxide - creates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thermite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reaction, serves as a catalyst to the combustion reaction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24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Ruby gomez\Desktop\Blackberry\pictures\IMG00462-20120410-1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19500"/>
            <a:ext cx="3505200" cy="2628900"/>
          </a:xfrm>
          <a:prstGeom prst="rect">
            <a:avLst/>
          </a:prstGeom>
          <a:noFill/>
        </p:spPr>
      </p:pic>
      <p:pic>
        <p:nvPicPr>
          <p:cNvPr id="11" name="Picture 3" descr="C:\Users\Ruby gomez\Desktop\Blackberry\pictures\IMG00450-20120410-1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433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Properties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14600" y="1447800"/>
            <a:ext cx="4040188" cy="71535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990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Strontium chromate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very powerful oxidizer 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1143000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Copper II oxide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creates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thermite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reaction, serves as a catalyst to the combustion reaction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2400"/>
            <a:ext cx="1143000" cy="11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Ruby gomez\Desktop\Blackberry\pictures\IMG00458-20120410-1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57550"/>
            <a:ext cx="3581400" cy="2686050"/>
          </a:xfrm>
          <a:prstGeom prst="rect">
            <a:avLst/>
          </a:prstGeom>
          <a:noFill/>
        </p:spPr>
      </p:pic>
      <p:pic>
        <p:nvPicPr>
          <p:cNvPr id="4100" name="Picture 4" descr="C:\Users\Ruby gomez\Desktop\Blackberry\pictures\IMG00452-20120410-1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9565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602</Words>
  <Application>Microsoft Office PowerPoint</Application>
  <PresentationFormat>On-screen Show (4:3)</PresentationFormat>
  <Paragraphs>192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Development of Heavily Aluminized Solid Rocket Propellant </vt:lpstr>
      <vt:lpstr>Outline</vt:lpstr>
      <vt:lpstr>Daedalus Astronautics </vt:lpstr>
      <vt:lpstr>Project Purpose</vt:lpstr>
      <vt:lpstr>Chemical Properties</vt:lpstr>
      <vt:lpstr>Chemical Properties</vt:lpstr>
      <vt:lpstr>Chemical Properties</vt:lpstr>
      <vt:lpstr>Chemical Properties</vt:lpstr>
      <vt:lpstr>Chemical Properties</vt:lpstr>
      <vt:lpstr>Mixing Procedures </vt:lpstr>
      <vt:lpstr>Raytheon Propellant Formulation</vt:lpstr>
      <vt:lpstr>Daedalus Propellant </vt:lpstr>
      <vt:lpstr>Mixing Difficulties</vt:lpstr>
      <vt:lpstr>Testing Equipment</vt:lpstr>
      <vt:lpstr>Testing Equipment</vt:lpstr>
      <vt:lpstr>Test One</vt:lpstr>
      <vt:lpstr>Test Two</vt:lpstr>
      <vt:lpstr>Special Thanks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Heavily Aluminized  Rocket Propellant</dc:title>
  <dc:creator>Ruby gomez</dc:creator>
  <cp:lastModifiedBy>Ruby gomez</cp:lastModifiedBy>
  <cp:revision>191</cp:revision>
  <dcterms:created xsi:type="dcterms:W3CDTF">2012-04-07T01:56:41Z</dcterms:created>
  <dcterms:modified xsi:type="dcterms:W3CDTF">2012-04-11T22:40:33Z</dcterms:modified>
</cp:coreProperties>
</file>